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Raleway"/>
      <p:regular r:id="rId15"/>
      <p:bold r:id="rId16"/>
      <p:italic r:id="rId17"/>
      <p:boldItalic r:id="rId18"/>
    </p:embeddedFont>
    <p:embeddedFont>
      <p:font typeface="Montserrat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bold.fntdata"/><Relationship Id="rId11" Type="http://schemas.openxmlformats.org/officeDocument/2006/relationships/slide" Target="slides/slide6.xml"/><Relationship Id="rId22" Type="http://schemas.openxmlformats.org/officeDocument/2006/relationships/font" Target="fonts/Montserrat-boldItalic.fntdata"/><Relationship Id="rId10" Type="http://schemas.openxmlformats.org/officeDocument/2006/relationships/slide" Target="slides/slide5.xml"/><Relationship Id="rId21" Type="http://schemas.openxmlformats.org/officeDocument/2006/relationships/font" Target="fonts/Montserrat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regular.fntdata"/><Relationship Id="rId14" Type="http://schemas.openxmlformats.org/officeDocument/2006/relationships/slide" Target="slides/slide9.xml"/><Relationship Id="rId17" Type="http://schemas.openxmlformats.org/officeDocument/2006/relationships/font" Target="fonts/Raleway-italic.fntdata"/><Relationship Id="rId16" Type="http://schemas.openxmlformats.org/officeDocument/2006/relationships/font" Target="fonts/Raleway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ontserrat-regular.fntdata"/><Relationship Id="rId6" Type="http://schemas.openxmlformats.org/officeDocument/2006/relationships/slide" Target="slides/slide1.xml"/><Relationship Id="rId18" Type="http://schemas.openxmlformats.org/officeDocument/2006/relationships/font" Target="fonts/Raleway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765f5591bb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765f5591bb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765f55924e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765f55924e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765f55924e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765f55924e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765f55924e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765f55924e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765f55924e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765f55924e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765f55924e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765f55924e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765f55924e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765f55924e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765f55924e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765f55924e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4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100"/>
              <a:buFont typeface="Montserrat"/>
              <a:buNone/>
              <a:defRPr sz="4100"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None/>
              <a:defRPr sz="2400">
                <a:latin typeface="Calibri"/>
                <a:ea typeface="Calibri"/>
                <a:cs typeface="Calibri"/>
                <a:sym typeface="Calibri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35963" y="4296813"/>
            <a:ext cx="3895725" cy="60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1"/>
          <p:cNvSpPr txBox="1"/>
          <p:nvPr>
            <p:ph hasCustomPrompt="1" type="title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3" name="Google Shape;53;p11"/>
          <p:cNvSpPr txBox="1"/>
          <p:nvPr>
            <p:ph idx="1" type="body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Calibri"/>
              <a:buChar char="●"/>
              <a:defRPr sz="24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○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alibri"/>
              <a:buChar char="■"/>
              <a:defRPr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alibri"/>
              <a:buChar char="●"/>
              <a:defRPr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alibri"/>
              <a:buChar char="○"/>
              <a:defRPr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3" name="Google Shape;23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835869" y="4737994"/>
            <a:ext cx="1915808" cy="29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950" y="4568875"/>
            <a:ext cx="371380" cy="46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Google Shape;36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2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2" name="Google Shape;42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3" name="Google Shape;43;p9"/>
          <p:cNvSpPr txBox="1"/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4" name="Google Shape;44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5" name="Google Shape;45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9" name="Google Shape;49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l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make.firialabs.com/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Getting started in Codespace</a:t>
            </a:r>
            <a:endParaRPr/>
          </a:p>
        </p:txBody>
      </p:sp>
      <p:sp>
        <p:nvSpPr>
          <p:cNvPr id="62" name="Google Shape;62;p13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guide for students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 CodeSpace:</a:t>
            </a:r>
            <a:endParaRPr/>
          </a:p>
        </p:txBody>
      </p:sp>
      <p:sp>
        <p:nvSpPr>
          <p:cNvPr id="68" name="Google Shape;68;p14"/>
          <p:cNvSpPr txBox="1"/>
          <p:nvPr>
            <p:ph idx="1" type="body"/>
          </p:nvPr>
        </p:nvSpPr>
        <p:spPr>
          <a:xfrm>
            <a:off x="866950" y="948775"/>
            <a:ext cx="7584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Open the Chrome browser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Use the link, or type the URL directly into the browser: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https://make.firialabs.com/</a:t>
            </a: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9" name="Google Shape;69;p14"/>
          <p:cNvPicPr preferRelativeResize="0"/>
          <p:nvPr/>
        </p:nvPicPr>
        <p:blipFill rotWithShape="1">
          <a:blip r:embed="rId4">
            <a:alphaModFix/>
          </a:blip>
          <a:srcRect b="11465" l="0" r="1322" t="9732"/>
          <a:stretch/>
        </p:blipFill>
        <p:spPr>
          <a:xfrm>
            <a:off x="866950" y="2504800"/>
            <a:ext cx="5195500" cy="23066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Log in</a:t>
            </a:r>
            <a:r>
              <a:rPr lang="en"/>
              <a:t>:</a:t>
            </a:r>
            <a:endParaRPr/>
          </a:p>
        </p:txBody>
      </p:sp>
      <p:pic>
        <p:nvPicPr>
          <p:cNvPr id="75" name="Google Shape;7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4300" y="1252425"/>
            <a:ext cx="7291875" cy="27238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6" name="Google Shape;76;p15"/>
          <p:cNvCxnSpPr/>
          <p:nvPr/>
        </p:nvCxnSpPr>
        <p:spPr>
          <a:xfrm>
            <a:off x="1356650" y="1063325"/>
            <a:ext cx="1975800" cy="2322300"/>
          </a:xfrm>
          <a:prstGeom prst="straightConnector1">
            <a:avLst/>
          </a:prstGeom>
          <a:noFill/>
          <a:ln cap="flat" cmpd="sng" w="38100">
            <a:solidFill>
              <a:schemeClr val="accent6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Sign</a:t>
            </a:r>
            <a:r>
              <a:rPr lang="en"/>
              <a:t> in:</a:t>
            </a:r>
            <a:endParaRPr/>
          </a:p>
        </p:txBody>
      </p:sp>
      <p:pic>
        <p:nvPicPr>
          <p:cNvPr id="82" name="Google Shape;8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81100" y="445025"/>
            <a:ext cx="4282000" cy="3906375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6"/>
          <p:cNvSpPr txBox="1"/>
          <p:nvPr>
            <p:ph idx="1" type="body"/>
          </p:nvPr>
        </p:nvSpPr>
        <p:spPr>
          <a:xfrm>
            <a:off x="311700" y="1152475"/>
            <a:ext cx="3876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can:</a:t>
            </a:r>
            <a:endParaRPr/>
          </a:p>
          <a:p>
            <a:pPr indent="-381000" lvl="0" marL="457200" rtl="0" algn="l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Create an account using your email address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–or–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Sign in with Google and select your gmail</a:t>
            </a: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cxnSp>
        <p:nvCxnSpPr>
          <p:cNvPr id="84" name="Google Shape;84;p16"/>
          <p:cNvCxnSpPr/>
          <p:nvPr/>
        </p:nvCxnSpPr>
        <p:spPr>
          <a:xfrm flipH="1" rot="10800000">
            <a:off x="2792775" y="941200"/>
            <a:ext cx="2026800" cy="967500"/>
          </a:xfrm>
          <a:prstGeom prst="straightConnector1">
            <a:avLst/>
          </a:prstGeom>
          <a:noFill/>
          <a:ln cap="flat" cmpd="sng" w="38100">
            <a:solidFill>
              <a:srgbClr val="4CAF5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5" name="Google Shape;85;p16"/>
          <p:cNvCxnSpPr/>
          <p:nvPr/>
        </p:nvCxnSpPr>
        <p:spPr>
          <a:xfrm>
            <a:off x="3118325" y="3476825"/>
            <a:ext cx="2577300" cy="601200"/>
          </a:xfrm>
          <a:prstGeom prst="straightConnector1">
            <a:avLst/>
          </a:prstGeom>
          <a:noFill/>
          <a:ln cap="flat" cmpd="sng" w="38100">
            <a:solidFill>
              <a:schemeClr val="accent6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CodeSpace</a:t>
            </a:r>
            <a:endParaRPr/>
          </a:p>
        </p:txBody>
      </p:sp>
      <p:sp>
        <p:nvSpPr>
          <p:cNvPr id="91" name="Google Shape;91;p17"/>
          <p:cNvSpPr txBox="1"/>
          <p:nvPr>
            <p:ph idx="1" type="body"/>
          </p:nvPr>
        </p:nvSpPr>
        <p:spPr>
          <a:xfrm>
            <a:off x="820950" y="1068425"/>
            <a:ext cx="3876300" cy="268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 the bottom left of the editor are two icons</a:t>
            </a:r>
            <a:endParaRPr/>
          </a:p>
          <a:p>
            <a:pPr indent="-381000" lvl="0" marL="457200" rtl="0" algn="l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Setting preferences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Log in / log out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cxnSp>
        <p:nvCxnSpPr>
          <p:cNvPr id="92" name="Google Shape;92;p17"/>
          <p:cNvCxnSpPr/>
          <p:nvPr/>
        </p:nvCxnSpPr>
        <p:spPr>
          <a:xfrm flipH="1" rot="10800000">
            <a:off x="3836350" y="1623525"/>
            <a:ext cx="2429700" cy="743400"/>
          </a:xfrm>
          <a:prstGeom prst="straightConnector1">
            <a:avLst/>
          </a:prstGeom>
          <a:noFill/>
          <a:ln cap="flat" cmpd="sng" w="38100">
            <a:solidFill>
              <a:srgbClr val="4CAF5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3" name="Google Shape;93;p17"/>
          <p:cNvCxnSpPr/>
          <p:nvPr/>
        </p:nvCxnSpPr>
        <p:spPr>
          <a:xfrm flipH="1" rot="10800000">
            <a:off x="3484600" y="2366925"/>
            <a:ext cx="2730300" cy="427500"/>
          </a:xfrm>
          <a:prstGeom prst="straightConnector1">
            <a:avLst/>
          </a:prstGeom>
          <a:noFill/>
          <a:ln cap="flat" cmpd="sng" w="38100">
            <a:solidFill>
              <a:schemeClr val="accent6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94" name="Google Shape;9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66050" y="1068425"/>
            <a:ext cx="1156598" cy="172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Join your class</a:t>
            </a:r>
            <a:endParaRPr/>
          </a:p>
        </p:txBody>
      </p:sp>
      <p:sp>
        <p:nvSpPr>
          <p:cNvPr id="100" name="Google Shape;100;p18"/>
          <p:cNvSpPr txBox="1"/>
          <p:nvPr>
            <p:ph idx="1" type="body"/>
          </p:nvPr>
        </p:nvSpPr>
        <p:spPr>
          <a:xfrm>
            <a:off x="820950" y="1068425"/>
            <a:ext cx="6026100" cy="309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 the top left of the editor is the class icon</a:t>
            </a:r>
            <a:endParaRPr/>
          </a:p>
          <a:p>
            <a:pPr indent="-381000" lvl="0" marL="457200" rtl="0" algn="l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Click on the icon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The click “JOIN CLASS”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Enter the code from </a:t>
            </a:r>
            <a:br>
              <a:rPr lang="en"/>
            </a:br>
            <a:r>
              <a:rPr lang="en"/>
              <a:t>your teacher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1" name="Google Shape;10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39175" y="1007325"/>
            <a:ext cx="824498" cy="74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1125" y="3619450"/>
            <a:ext cx="8045299" cy="9577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3" name="Google Shape;103;p18"/>
          <p:cNvCxnSpPr/>
          <p:nvPr/>
        </p:nvCxnSpPr>
        <p:spPr>
          <a:xfrm>
            <a:off x="4217950" y="2376825"/>
            <a:ext cx="3555300" cy="1395900"/>
          </a:xfrm>
          <a:prstGeom prst="straightConnector1">
            <a:avLst/>
          </a:prstGeom>
          <a:noFill/>
          <a:ln cap="flat" cmpd="sng" w="38100">
            <a:solidFill>
              <a:schemeClr val="accent6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Join your class</a:t>
            </a:r>
            <a:endParaRPr/>
          </a:p>
        </p:txBody>
      </p:sp>
      <p:sp>
        <p:nvSpPr>
          <p:cNvPr id="109" name="Google Shape;109;p19"/>
          <p:cNvSpPr txBox="1"/>
          <p:nvPr>
            <p:ph idx="1" type="body"/>
          </p:nvPr>
        </p:nvSpPr>
        <p:spPr>
          <a:xfrm>
            <a:off x="820950" y="1068425"/>
            <a:ext cx="6026100" cy="114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Enter the code from your teacher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Then “SUBMIT JOIN CODE”</a:t>
            </a:r>
            <a:endParaRPr/>
          </a:p>
        </p:txBody>
      </p:sp>
      <p:pic>
        <p:nvPicPr>
          <p:cNvPr id="110" name="Google Shape;11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2850" y="2214113"/>
            <a:ext cx="5153025" cy="1857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0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 set!</a:t>
            </a:r>
            <a:endParaRPr/>
          </a:p>
        </p:txBody>
      </p:sp>
      <p:sp>
        <p:nvSpPr>
          <p:cNvPr id="116" name="Google Shape;116;p20"/>
          <p:cNvSpPr txBox="1"/>
          <p:nvPr>
            <p:ph idx="1" type="body"/>
          </p:nvPr>
        </p:nvSpPr>
        <p:spPr>
          <a:xfrm>
            <a:off x="820950" y="1068425"/>
            <a:ext cx="6789300" cy="17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Your class should now be activated you can begin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You should see these icons in the upper right hand corner of the window:</a:t>
            </a:r>
            <a:endParaRPr/>
          </a:p>
        </p:txBody>
      </p:sp>
      <p:pic>
        <p:nvPicPr>
          <p:cNvPr id="117" name="Google Shape;11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31100" y="2051000"/>
            <a:ext cx="1204925" cy="2108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Note:</a:t>
            </a:r>
            <a:endParaRPr/>
          </a:p>
        </p:txBody>
      </p:sp>
      <p:sp>
        <p:nvSpPr>
          <p:cNvPr id="123" name="Google Shape;123;p21"/>
          <p:cNvSpPr txBox="1"/>
          <p:nvPr>
            <p:ph idx="1" type="body"/>
          </p:nvPr>
        </p:nvSpPr>
        <p:spPr>
          <a:xfrm>
            <a:off x="820950" y="1068425"/>
            <a:ext cx="5353200" cy="378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Your programming files are saved automatically, all the time, just like a Google drive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If you want to make changes to a program, but keep the original, “Save As…” with a new name first!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You can open previously saved files by going to “Browse Files…”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You can download a text file of your code with “Download”</a:t>
            </a:r>
            <a:endParaRPr/>
          </a:p>
        </p:txBody>
      </p:sp>
      <p:pic>
        <p:nvPicPr>
          <p:cNvPr id="124" name="Google Shape;12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24375" y="1185675"/>
            <a:ext cx="2334800" cy="22656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